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4-1.png>
</file>

<file path=ppt/media/image-6-1.png>
</file>

<file path=ppt/media/image-7-1.png>
</file>

<file path=ppt/media/image-7-2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39189"/>
            <a:ext cx="7556421" cy="1448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🌾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Crop Production Prediction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273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Using Machine Learning &amp; Streamlit Dashboard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3249"/>
            <a:ext cx="7556421" cy="1478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🙏</a:t>
            </a:r>
            <a:pPr algn="ctr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Thank You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793790" y="4002048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Questions?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532042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Ready to discuss implementation strategies, technical details, or explore additional agricultural forecasting opportunities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Agriculture serves as a cornerstone of global economic stability, yet production forecasting remains challenging. Our goal is to predict crop production (in tons) using key agricultural factors: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3840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Area harvested (hectares)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8060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Yield per hectare (kg/ha)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2280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Temporal trends by year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89778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predictive capability enables proactive decision-making for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49F8C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food security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evidence-based policy development, and strategic supply chain optimization.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91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Use Cases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51566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373433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27838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49F8C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7770" y="2427208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185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Food Security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3676055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Forecast production levels to prevent shortages and ensure stable food supplies across regions.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051566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373433"/>
          </a:solidFill>
          <a:ln/>
        </p:spPr>
      </p:sp>
      <p:sp>
        <p:nvSpPr>
          <p:cNvPr id="9" name="Shape 6"/>
          <p:cNvSpPr/>
          <p:nvPr/>
        </p:nvSpPr>
        <p:spPr>
          <a:xfrm>
            <a:off x="5443776" y="227838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49F8C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0942" y="2427208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3185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Policy Development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43776" y="3676055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Support evidence-based subsidies, insurance schemes, and agricultural regulations.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051566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373433"/>
          </a:solidFill>
          <a:ln/>
        </p:spPr>
      </p:sp>
      <p:sp>
        <p:nvSpPr>
          <p:cNvPr id="14" name="Shape 10"/>
          <p:cNvSpPr/>
          <p:nvPr/>
        </p:nvSpPr>
        <p:spPr>
          <a:xfrm>
            <a:off x="9866948" y="227838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49F8C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4114" y="2427208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6948" y="3185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Supply Chain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6948" y="3676055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Optimize storage capacity, transportation routes, and distribution networks.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5246727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1051084" y="55040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Market Forecasting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1051084" y="5994440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 price trends and market fluctuations to guide investment decisions.</a:t>
            </a:r>
            <a:endParaRPr lang="en-US" sz="1750" dirty="0"/>
          </a:p>
        </p:txBody>
      </p:sp>
      <p:sp>
        <p:nvSpPr>
          <p:cNvPr id="21" name="Shape 16"/>
          <p:cNvSpPr/>
          <p:nvPr/>
        </p:nvSpPr>
        <p:spPr>
          <a:xfrm>
            <a:off x="5216962" y="5246727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22" name="Text 17"/>
          <p:cNvSpPr/>
          <p:nvPr/>
        </p:nvSpPr>
        <p:spPr>
          <a:xfrm>
            <a:off x="5474256" y="55040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Precision Farming</a:t>
            </a:r>
            <a:endParaRPr lang="en-US" sz="2200" dirty="0"/>
          </a:p>
        </p:txBody>
      </p:sp>
      <p:sp>
        <p:nvSpPr>
          <p:cNvPr id="23" name="Text 18"/>
          <p:cNvSpPr/>
          <p:nvPr/>
        </p:nvSpPr>
        <p:spPr>
          <a:xfrm>
            <a:off x="5474256" y="5994440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Guide farmers in optimal resource allocation for maximum yield efficiency.</a:t>
            </a:r>
            <a:endParaRPr lang="en-US" sz="1750" dirty="0"/>
          </a:p>
        </p:txBody>
      </p:sp>
      <p:sp>
        <p:nvSpPr>
          <p:cNvPr id="24" name="Shape 19"/>
          <p:cNvSpPr/>
          <p:nvPr/>
        </p:nvSpPr>
        <p:spPr>
          <a:xfrm>
            <a:off x="9640133" y="5246727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25" name="Text 20"/>
          <p:cNvSpPr/>
          <p:nvPr/>
        </p:nvSpPr>
        <p:spPr>
          <a:xfrm>
            <a:off x="9897427" y="55040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Agri-Tech Innovation</a:t>
            </a:r>
            <a:endParaRPr lang="en-US" sz="2200" dirty="0"/>
          </a:p>
        </p:txBody>
      </p:sp>
      <p:sp>
        <p:nvSpPr>
          <p:cNvPr id="26" name="Text 21"/>
          <p:cNvSpPr/>
          <p:nvPr/>
        </p:nvSpPr>
        <p:spPr>
          <a:xfrm>
            <a:off x="9897427" y="5994440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Enable development of smart farming applications and decision-support tools.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- FAOSTAT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68366"/>
            <a:ext cx="3369112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📊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Data Source: FAOSTAT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39828" y="276475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global agricultural database providing multi-year, multi-region crop production statistics.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37173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Variables: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39828" y="429851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Area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- Geographic regions and countries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39828" y="474071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Item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- Specific crop types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39828" y="518291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Year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- Temporal data points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39828" y="562510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Area harvested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- Land usage (hectares)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39828" y="606730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Yield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- Production efficiency (kg/ha)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39828" y="650950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- Total output (tons)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1690"/>
            <a:ext cx="58740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Methodology Approach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0409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659142"/>
            <a:ext cx="6407944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833449"/>
            <a:ext cx="38689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Cleaning &amp; Preprocessing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323868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Handle missing values, normalize data formats, and reshape datasets for optimal model input. Quality assurance ensures reliable predictions.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30409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659142"/>
            <a:ext cx="6408063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833449"/>
            <a:ext cx="41384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Exploratory Data Analysis (EDA)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323868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Analyze crop distribution patterns, identify temporal trends, and conduct comprehensive correlation analysis across variables.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39565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 Development &amp; Training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 multiple algorithms including Linear Regression, Random Forest, and XGBoost. Evaluate performance using R², MAE, and MSE metrics.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39497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Dashboard Creation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Develop Streamlit-based interface for real-time EDA exploration, model results visualization, and production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32366"/>
            <a:ext cx="755642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Exploratory Data Analysis Insights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80190" y="2502337"/>
            <a:ext cx="484823" cy="484823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6980396" y="2576393"/>
            <a:ext cx="2783562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Crop Diversity Analysis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980396" y="3042166"/>
            <a:ext cx="6856214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Identified top 10 most cultivated crops globally, revealing agricultural priorities and regional specializations across different markets.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80190" y="4162663"/>
            <a:ext cx="484823" cy="484823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8" name="Text 5"/>
          <p:cNvSpPr/>
          <p:nvPr/>
        </p:nvSpPr>
        <p:spPr>
          <a:xfrm>
            <a:off x="6980396" y="4236720"/>
            <a:ext cx="300763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Temporal Trend Patterns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980396" y="4702493"/>
            <a:ext cx="6856214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Observed significant production trends across multiple years, highlighting seasonal variations and long-term agricultural evolution.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80190" y="5822990"/>
            <a:ext cx="484823" cy="484823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1" name="Text 8"/>
          <p:cNvSpPr/>
          <p:nvPr/>
        </p:nvSpPr>
        <p:spPr>
          <a:xfrm>
            <a:off x="6980396" y="5897047"/>
            <a:ext cx="355294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Variable Correlation Mapping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980396" y="6362819"/>
            <a:ext cx="6856214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Discovered 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49F8C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strong positive correlation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between area harvested and production output. Utilized heatmaps for comprehensive relationship visualization.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7968"/>
            <a:ext cx="81555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 Performance Comparison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92060"/>
            <a:ext cx="6244709" cy="281642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670215" y="500848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B5866E"/>
          </a:solidFill>
          <a:ln/>
        </p:spPr>
      </p:sp>
      <p:sp>
        <p:nvSpPr>
          <p:cNvPr id="5" name="Text 2"/>
          <p:cNvSpPr/>
          <p:nvPr/>
        </p:nvSpPr>
        <p:spPr>
          <a:xfrm>
            <a:off x="2957989" y="5008483"/>
            <a:ext cx="88189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R² Score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3992285" y="500848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D5BBAE"/>
          </a:solidFill>
          <a:ln/>
        </p:spPr>
      </p:sp>
      <p:sp>
        <p:nvSpPr>
          <p:cNvPr id="7" name="Text 4"/>
          <p:cNvSpPr/>
          <p:nvPr/>
        </p:nvSpPr>
        <p:spPr>
          <a:xfrm>
            <a:off x="4280059" y="5008483"/>
            <a:ext cx="51042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2163723"/>
            <a:ext cx="3381732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📈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Algorithm Performance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276010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evaluation across three machine learning approaches using standard regression metrics.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599521" y="3741063"/>
            <a:ext cx="6244709" cy="2052518"/>
          </a:xfrm>
          <a:prstGeom prst="roundRect">
            <a:avLst>
              <a:gd name="adj" fmla="val 1658"/>
            </a:avLst>
          </a:prstGeom>
          <a:solidFill>
            <a:srgbClr val="183A13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6335" y="4069913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336637" y="4024551"/>
            <a:ext cx="528077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Winner: Random Forest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- Achieved optimal balance of accuracy (R² = 0.92) and model interpretability, making it ideal for agricultural stakeholder communication.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7599521" y="6048732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Evaluation metrics included R-squared, Mean Absolute Error (MAE), and Mean Squared Error (MSE) for robust model comparison.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04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5098" y="3596164"/>
            <a:ext cx="7985522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Streamlit Dashboard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5098" y="4633555"/>
            <a:ext cx="4203859" cy="2804041"/>
          </a:xfrm>
          <a:prstGeom prst="roundRect">
            <a:avLst>
              <a:gd name="adj" fmla="val 5218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54618" y="4633555"/>
            <a:ext cx="121920" cy="2804041"/>
          </a:xfrm>
          <a:prstGeom prst="roundRect">
            <a:avLst>
              <a:gd name="adj" fmla="val 27600"/>
            </a:avLst>
          </a:prstGeom>
          <a:solidFill>
            <a:srgbClr val="C49F8C"/>
          </a:solidFill>
          <a:ln/>
        </p:spPr>
      </p:sp>
      <p:sp>
        <p:nvSpPr>
          <p:cNvPr id="6" name="Text 3"/>
          <p:cNvSpPr/>
          <p:nvPr/>
        </p:nvSpPr>
        <p:spPr>
          <a:xfrm>
            <a:off x="1131332" y="4888349"/>
            <a:ext cx="2920722" cy="365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🎨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Clean Interactive UI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31332" y="5388531"/>
            <a:ext cx="3602831" cy="1435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User-friendly interface designed for both technical and non-technical stakeholders in agricultural decision-making processes.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3271" y="4633555"/>
            <a:ext cx="4203859" cy="2804041"/>
          </a:xfrm>
          <a:prstGeom prst="roundRect">
            <a:avLst>
              <a:gd name="adj" fmla="val 5218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182791" y="4633555"/>
            <a:ext cx="121920" cy="2804041"/>
          </a:xfrm>
          <a:prstGeom prst="roundRect">
            <a:avLst>
              <a:gd name="adj" fmla="val 27600"/>
            </a:avLst>
          </a:prstGeom>
          <a:solidFill>
            <a:srgbClr val="C49F8C"/>
          </a:solidFill>
          <a:ln/>
        </p:spPr>
      </p:sp>
      <p:sp>
        <p:nvSpPr>
          <p:cNvPr id="10" name="Text 7"/>
          <p:cNvSpPr/>
          <p:nvPr/>
        </p:nvSpPr>
        <p:spPr>
          <a:xfrm>
            <a:off x="5559504" y="4888349"/>
            <a:ext cx="3576637" cy="365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📊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Multi-Module Navigation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559504" y="5388531"/>
            <a:ext cx="3602831" cy="17942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Intuitive sidebar navigation allowing users to seamlessly switch between EDA exploration, model performance analysis, and production predictions.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1443" y="4633555"/>
            <a:ext cx="4203859" cy="2804041"/>
          </a:xfrm>
          <a:prstGeom prst="roundRect">
            <a:avLst>
              <a:gd name="adj" fmla="val 5218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610963" y="4633555"/>
            <a:ext cx="121920" cy="2804041"/>
          </a:xfrm>
          <a:prstGeom prst="roundRect">
            <a:avLst>
              <a:gd name="adj" fmla="val 27600"/>
            </a:avLst>
          </a:prstGeom>
          <a:solidFill>
            <a:srgbClr val="C49F8C"/>
          </a:solidFill>
          <a:ln/>
        </p:spPr>
      </p:sp>
      <p:sp>
        <p:nvSpPr>
          <p:cNvPr id="14" name="Text 11"/>
          <p:cNvSpPr/>
          <p:nvPr/>
        </p:nvSpPr>
        <p:spPr>
          <a:xfrm>
            <a:off x="9987677" y="4888349"/>
            <a:ext cx="3113484" cy="365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🔮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Real-time Predictions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987677" y="5388531"/>
            <a:ext cx="3602831" cy="17942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prediction interface where users input area, crop type, and year parameters to receive instant production forecasts with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49F8C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confidence intervals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7547"/>
            <a:ext cx="60684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Outcomes &amp; Impact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9954"/>
            <a:ext cx="6407944" cy="2047994"/>
          </a:xfrm>
          <a:prstGeom prst="roundRect">
            <a:avLst>
              <a:gd name="adj" fmla="val 1661"/>
            </a:avLst>
          </a:prstGeom>
          <a:solidFill>
            <a:srgbClr val="373433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716768"/>
            <a:ext cx="4793337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Enhanced Agricultural Intelligence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222427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Developed comprehensive understanding of global agricultural production trends, seasonal patterns, and regional variations for strategic planning.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489954"/>
            <a:ext cx="6408063" cy="2047994"/>
          </a:xfrm>
          <a:prstGeom prst="roundRect">
            <a:avLst>
              <a:gd name="adj" fmla="val 1661"/>
            </a:avLst>
          </a:prstGeom>
          <a:solidFill>
            <a:srgbClr val="373433"/>
          </a:solidFill>
          <a:ln/>
        </p:spPr>
      </p:sp>
      <p:sp>
        <p:nvSpPr>
          <p:cNvPr id="7" name="Text 5"/>
          <p:cNvSpPr/>
          <p:nvPr/>
        </p:nvSpPr>
        <p:spPr>
          <a:xfrm>
            <a:off x="7655362" y="2716768"/>
            <a:ext cx="4015740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Interactive Decision Support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362" y="3222427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Created accessible tool enabling stakeholders to explore complex crop data relationships and generate insights without technical expertise.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793099"/>
            <a:ext cx="6407944" cy="2108954"/>
          </a:xfrm>
          <a:prstGeom prst="roundRect">
            <a:avLst>
              <a:gd name="adj" fmla="val 1613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51084" y="5050393"/>
            <a:ext cx="421564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Predictive Planning Capability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51084" y="5556052"/>
            <a:ext cx="58933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Established reliable forecasting framework supporting proactive decision-making for future agricultural seasons and policy development.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793099"/>
            <a:ext cx="6408063" cy="2108954"/>
          </a:xfrm>
          <a:prstGeom prst="roundRect">
            <a:avLst>
              <a:gd name="adj" fmla="val 1613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5842" y="5050393"/>
            <a:ext cx="3498890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Multi-Stakeholder Value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85842" y="5556052"/>
            <a:ext cx="58934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Delivered actionable insights benefiting farmers, policymakers, and agribusiness professionals across the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49F8C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entire value chain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2025-09-17T14:22:49Z</dcterms:created>
  <dcterms:modified xsi:type="dcterms:W3CDTF">2025-09-17T14:22:49Z</dcterms:modified>
</cp:coreProperties>
</file>